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ver2008r2\management\Schools\2017\Hume%202017%20Absentism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8r2\management\Schools\2017\Hume%202017%20Absentism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('Hume (C)'!$N$2:$N$3,'Hume (C)'!$N$32:$N$37)</c:f>
              <c:numCache>
                <c:formatCode>_(* #,##0.00_);_(* \(#,##0.00\);_(* "-"??_);_(@_)</c:formatCode>
                <c:ptCount val="8"/>
                <c:pt idx="0">
                  <c:v>17.173112338858193</c:v>
                </c:pt>
                <c:pt idx="1">
                  <c:v>18.948999354422213</c:v>
                </c:pt>
                <c:pt idx="2">
                  <c:v>21.062322285927369</c:v>
                </c:pt>
                <c:pt idx="3">
                  <c:v>13.792375861583904</c:v>
                </c:pt>
                <c:pt idx="4">
                  <c:v>20.929695913030095</c:v>
                </c:pt>
                <c:pt idx="5">
                  <c:v>19.879218311770565</c:v>
                </c:pt>
                <c:pt idx="6">
                  <c:v>17.545917579873436</c:v>
                </c:pt>
                <c:pt idx="7">
                  <c:v>13.585325180655918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F6-4FAB-BC22-7679A5A35F63}"/>
            </c:ext>
          </c:extLst>
        </c:ser>
        <c:ser>
          <c:idx val="1"/>
          <c:order val="1"/>
          <c:invertIfNegative val="0"/>
          <c:val>
            <c:numRef>
              <c:f>('Hume (C)'!$O$2:$O$3,'Hume (C)'!$O$32:$O$37)</c:f>
              <c:numCache>
                <c:formatCode>_(* #,##0.00_);_(* \(#,##0.00\);_(* "-"??_);_(@_)</c:formatCode>
                <c:ptCount val="8"/>
                <c:pt idx="0">
                  <c:v>18.534341110745977</c:v>
                </c:pt>
                <c:pt idx="1">
                  <c:v>24.484484484484479</c:v>
                </c:pt>
                <c:pt idx="2">
                  <c:v>22.176272221374152</c:v>
                </c:pt>
                <c:pt idx="3">
                  <c:v>15.029605866495018</c:v>
                </c:pt>
                <c:pt idx="4">
                  <c:v>25.298233109502213</c:v>
                </c:pt>
                <c:pt idx="5">
                  <c:v>27.315328368007602</c:v>
                </c:pt>
                <c:pt idx="6">
                  <c:v>24.771464938671606</c:v>
                </c:pt>
                <c:pt idx="7">
                  <c:v>22.970790619295041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F6-4FAB-BC22-7679A5A3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450816"/>
        <c:axId val="76460800"/>
      </c:barChart>
      <c:catAx>
        <c:axId val="76450816"/>
        <c:scaling>
          <c:orientation val="minMax"/>
        </c:scaling>
        <c:delete val="0"/>
        <c:axPos val="b"/>
        <c:majorTickMark val="out"/>
        <c:minorTickMark val="none"/>
        <c:tickLblPos val="nextTo"/>
        <c:crossAx val="76460800"/>
        <c:crosses val="autoZero"/>
        <c:auto val="1"/>
        <c:lblAlgn val="ctr"/>
        <c:lblOffset val="100"/>
        <c:noMultiLvlLbl val="0"/>
      </c:catAx>
      <c:valAx>
        <c:axId val="76460800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76450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88108280605656E-2"/>
          <c:y val="3.5200383454057287E-2"/>
          <c:w val="0.92163631011437352"/>
          <c:h val="0.8853736991957700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'Hume (C)'!$L$2:$L$31</c:f>
              <c:numCache>
                <c:formatCode>_(* #,##0.00_);_(* \(#,##0.00\);_(* "-"??_);_(@_)</c:formatCode>
                <c:ptCount val="30"/>
                <c:pt idx="0">
                  <c:v>16.299955096542433</c:v>
                </c:pt>
                <c:pt idx="1">
                  <c:v>17.388054630699195</c:v>
                </c:pt>
                <c:pt idx="2">
                  <c:v>16.971616232699979</c:v>
                </c:pt>
                <c:pt idx="3">
                  <c:v>20.38289909313373</c:v>
                </c:pt>
                <c:pt idx="4">
                  <c:v>19.290701326311218</c:v>
                </c:pt>
                <c:pt idx="5">
                  <c:v>24.869215291750503</c:v>
                </c:pt>
                <c:pt idx="6">
                  <c:v>14.588504869199925</c:v>
                </c:pt>
                <c:pt idx="7">
                  <c:v>20.841039393378949</c:v>
                </c:pt>
                <c:pt idx="8">
                  <c:v>16.353855607421224</c:v>
                </c:pt>
                <c:pt idx="9">
                  <c:v>15.51685544164391</c:v>
                </c:pt>
                <c:pt idx="10">
                  <c:v>0</c:v>
                </c:pt>
                <c:pt idx="11">
                  <c:v>14.846064665722016</c:v>
                </c:pt>
                <c:pt idx="12">
                  <c:v>14.086637139462029</c:v>
                </c:pt>
                <c:pt idx="13">
                  <c:v>15.845918144014009</c:v>
                </c:pt>
                <c:pt idx="14">
                  <c:v>12.749723923300873</c:v>
                </c:pt>
                <c:pt idx="15">
                  <c:v>16.0751677852349</c:v>
                </c:pt>
                <c:pt idx="16">
                  <c:v>17.967896461887552</c:v>
                </c:pt>
                <c:pt idx="17">
                  <c:v>20.744326777609686</c:v>
                </c:pt>
                <c:pt idx="18">
                  <c:v>15.938371629698494</c:v>
                </c:pt>
                <c:pt idx="19">
                  <c:v>20.546372819100092</c:v>
                </c:pt>
                <c:pt idx="20">
                  <c:v>0</c:v>
                </c:pt>
                <c:pt idx="21">
                  <c:v>21.818295192367653</c:v>
                </c:pt>
                <c:pt idx="22">
                  <c:v>21.385069379041877</c:v>
                </c:pt>
                <c:pt idx="23">
                  <c:v>18.13077939233818</c:v>
                </c:pt>
                <c:pt idx="24">
                  <c:v>19.543973941368076</c:v>
                </c:pt>
                <c:pt idx="25">
                  <c:v>12.753573568432763</c:v>
                </c:pt>
                <c:pt idx="26">
                  <c:v>17.691370333444112</c:v>
                </c:pt>
                <c:pt idx="27">
                  <c:v>19.23340177960301</c:v>
                </c:pt>
                <c:pt idx="28">
                  <c:v>11.455264708357882</c:v>
                </c:pt>
                <c:pt idx="29">
                  <c:v>15.30818365452858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ED-4616-A2B4-F5C798F51317}"/>
            </c:ext>
          </c:extLst>
        </c:ser>
        <c:ser>
          <c:idx val="1"/>
          <c:order val="1"/>
          <c:invertIfNegative val="0"/>
          <c:val>
            <c:numRef>
              <c:f>'Hume (C)'!$M$2:$M$31</c:f>
              <c:numCache>
                <c:formatCode>_(* #,##0.00_);_(* \(#,##0.00\);_(* "-"??_);_(@_)</c:formatCode>
                <c:ptCount val="30"/>
                <c:pt idx="0">
                  <c:v>7.460732984293192</c:v>
                </c:pt>
                <c:pt idx="1">
                  <c:v>17.847858644959533</c:v>
                </c:pt>
                <c:pt idx="2">
                  <c:v>16.122946309252416</c:v>
                </c:pt>
                <c:pt idx="3">
                  <c:v>16.1150512214342</c:v>
                </c:pt>
                <c:pt idx="4">
                  <c:v>22.167352537722909</c:v>
                </c:pt>
                <c:pt idx="5">
                  <c:v>18.859806382215847</c:v>
                </c:pt>
                <c:pt idx="6">
                  <c:v>24.968152866242036</c:v>
                </c:pt>
                <c:pt idx="7">
                  <c:v>19.052094522019335</c:v>
                </c:pt>
                <c:pt idx="8">
                  <c:v>13.726751088246935</c:v>
                </c:pt>
                <c:pt idx="9">
                  <c:v>15.70094396465154</c:v>
                </c:pt>
                <c:pt idx="10">
                  <c:v>23.681238909501534</c:v>
                </c:pt>
                <c:pt idx="11">
                  <c:v>14.05144895787695</c:v>
                </c:pt>
                <c:pt idx="12">
                  <c:v>17.845601436265706</c:v>
                </c:pt>
                <c:pt idx="13">
                  <c:v>14.171841690610806</c:v>
                </c:pt>
                <c:pt idx="14">
                  <c:v>12.60808781649666</c:v>
                </c:pt>
                <c:pt idx="15">
                  <c:v>17.958292236156119</c:v>
                </c:pt>
                <c:pt idx="16">
                  <c:v>17.114673242909987</c:v>
                </c:pt>
                <c:pt idx="17">
                  <c:v>24.660714285714288</c:v>
                </c:pt>
                <c:pt idx="18">
                  <c:v>24.646378054007712</c:v>
                </c:pt>
                <c:pt idx="19">
                  <c:v>11.4</c:v>
                </c:pt>
                <c:pt idx="20">
                  <c:v>0</c:v>
                </c:pt>
                <c:pt idx="21">
                  <c:v>18.060679761732999</c:v>
                </c:pt>
                <c:pt idx="22">
                  <c:v>22.991974758213871</c:v>
                </c:pt>
                <c:pt idx="23">
                  <c:v>15.948884226587829</c:v>
                </c:pt>
                <c:pt idx="24">
                  <c:v>18.896955249756203</c:v>
                </c:pt>
                <c:pt idx="25">
                  <c:v>16.613241958660328</c:v>
                </c:pt>
                <c:pt idx="26">
                  <c:v>14.934882615926224</c:v>
                </c:pt>
                <c:pt idx="27">
                  <c:v>20.966259682289614</c:v>
                </c:pt>
                <c:pt idx="28">
                  <c:v>14.407061958694205</c:v>
                </c:pt>
                <c:pt idx="29">
                  <c:v>14.06029867568329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ED-4616-A2B4-F5C798F51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08640"/>
        <c:axId val="76610176"/>
      </c:barChart>
      <c:catAx>
        <c:axId val="76608640"/>
        <c:scaling>
          <c:orientation val="minMax"/>
        </c:scaling>
        <c:delete val="0"/>
        <c:axPos val="b"/>
        <c:majorTickMark val="out"/>
        <c:minorTickMark val="none"/>
        <c:tickLblPos val="nextTo"/>
        <c:crossAx val="76610176"/>
        <c:crosses val="autoZero"/>
        <c:auto val="1"/>
        <c:lblAlgn val="ctr"/>
        <c:lblOffset val="100"/>
        <c:noMultiLvlLbl val="0"/>
      </c:catAx>
      <c:valAx>
        <c:axId val="76610176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76608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0.90382</cdr:x>
      <cdr:y>0.43302</cdr:y>
    </cdr:from>
    <cdr:to>
      <cdr:x>1</cdr:x>
      <cdr:y>0.56698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5996940" y="1447020"/>
          <a:ext cx="638175" cy="44767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100" b="1">
              <a:solidFill>
                <a:schemeClr val="accent1">
                  <a:lumMod val="75000"/>
                </a:schemeClr>
              </a:solidFill>
            </a:rPr>
            <a:t>YEAR</a:t>
          </a:r>
          <a:r>
            <a:rPr lang="en-AU" sz="1100" b="1" baseline="0">
              <a:solidFill>
                <a:schemeClr val="accent1">
                  <a:lumMod val="75000"/>
                </a:schemeClr>
              </a:solidFill>
            </a:rPr>
            <a:t> 7</a:t>
          </a:r>
        </a:p>
        <a:p xmlns:a="http://schemas.openxmlformats.org/drawingml/2006/main">
          <a:r>
            <a:rPr lang="en-AU" sz="1100" b="1" baseline="0">
              <a:solidFill>
                <a:schemeClr val="accent2">
                  <a:lumMod val="75000"/>
                </a:schemeClr>
              </a:solidFill>
            </a:rPr>
            <a:t>YEAR 8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629" y="6356350"/>
            <a:ext cx="11928764" cy="365125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72"/>
            <a:ext cx="12192000" cy="1127835"/>
          </a:xfrm>
          <a:prstGeom prst="rect">
            <a:avLst/>
          </a:prstGeom>
        </p:spPr>
      </p:pic>
      <p:grpSp>
        <p:nvGrpSpPr>
          <p:cNvPr id="14" name="Group 13"/>
          <p:cNvGrpSpPr/>
          <p:nvPr userDrawn="1"/>
        </p:nvGrpSpPr>
        <p:grpSpPr>
          <a:xfrm>
            <a:off x="299257" y="6072639"/>
            <a:ext cx="11538067" cy="609154"/>
            <a:chOff x="299257" y="6072639"/>
            <a:chExt cx="11538067" cy="609154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6518" y="6152261"/>
              <a:ext cx="589917" cy="52953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257" y="6111490"/>
              <a:ext cx="1296785" cy="57030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1488" y="6109168"/>
              <a:ext cx="791807" cy="55954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86829" y="6131891"/>
              <a:ext cx="750495" cy="5499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1095" y="6072639"/>
              <a:ext cx="1100370" cy="56742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8348" y="6111203"/>
              <a:ext cx="783429" cy="570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5759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804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31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61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790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3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0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303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304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039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744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F904-F0A8-4704-8F25-FB5011DEDF47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273C9-0A8D-4F4A-82C1-0EDD6F6D4F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113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9.jpg@01D44E7D.0105E8B0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image011.jpg@01D44E7D.0105E8B0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10.jpg@01D44E7D.0105E8B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5810596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99257" y="6072639"/>
            <a:ext cx="11538067" cy="609154"/>
            <a:chOff x="299257" y="6072639"/>
            <a:chExt cx="11538067" cy="609154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6518" y="6152261"/>
              <a:ext cx="589917" cy="52953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257" y="6111490"/>
              <a:ext cx="1296785" cy="57030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1488" y="6109168"/>
              <a:ext cx="791807" cy="55954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86829" y="6131891"/>
              <a:ext cx="750495" cy="5499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1095" y="6072639"/>
              <a:ext cx="1100370" cy="56742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8348" y="6111203"/>
              <a:ext cx="783429" cy="570590"/>
            </a:xfrm>
            <a:prstGeom prst="rect">
              <a:avLst/>
            </a:prstGeom>
          </p:spPr>
        </p:pic>
      </p:grpSp>
      <p:sp>
        <p:nvSpPr>
          <p:cNvPr id="14" name="Title 1"/>
          <p:cNvSpPr txBox="1">
            <a:spLocks/>
          </p:cNvSpPr>
          <p:nvPr/>
        </p:nvSpPr>
        <p:spPr>
          <a:xfrm>
            <a:off x="1204435" y="407469"/>
            <a:ext cx="9144000" cy="2387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88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Why Middle Years Matter…</a:t>
            </a:r>
            <a:br>
              <a:rPr lang="en-AU" sz="88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</a:br>
            <a:r>
              <a:rPr lang="en-AU" sz="88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in Hume</a:t>
            </a:r>
            <a:endParaRPr lang="en-AU" sz="88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82195" y="3093639"/>
            <a:ext cx="4879571" cy="2121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AU" sz="3200" dirty="0">
                <a:solidFill>
                  <a:schemeClr val="bg1">
                    <a:lumMod val="95000"/>
                  </a:schemeClr>
                </a:solidFill>
              </a:rPr>
              <a:t>In a climate of continuous improvement 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AU" sz="3200" dirty="0">
                <a:solidFill>
                  <a:schemeClr val="bg1">
                    <a:lumMod val="95000"/>
                  </a:schemeClr>
                </a:solidFill>
              </a:rPr>
              <a:t>isolation is the enemy 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AU" sz="3200" dirty="0">
                <a:solidFill>
                  <a:schemeClr val="bg1">
                    <a:lumMod val="95000"/>
                  </a:schemeClr>
                </a:solidFill>
              </a:rPr>
              <a:t>of improvement</a:t>
            </a:r>
          </a:p>
        </p:txBody>
      </p:sp>
    </p:spTree>
    <p:extLst>
      <p:ext uri="{BB962C8B-B14F-4D97-AF65-F5344CB8AC3E}">
        <p14:creationId xmlns:p14="http://schemas.microsoft.com/office/powerpoint/2010/main" val="12742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63138" y="1271212"/>
            <a:ext cx="10515600" cy="9150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Implications to Hume </a:t>
            </a:r>
            <a:endParaRPr lang="en-AU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436716" y="2382578"/>
            <a:ext cx="9635836" cy="3186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Middle years in action plans and frameworks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Local data – use 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Parent and family engagement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Shared practice and action research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Respond to basic needs – accommodation, food security, access to dental and medical treatment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Growing population – are we planning well enough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07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 descr="cid:image009.jpg@01D44E7D.0105E8B0"/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476" y="2003368"/>
            <a:ext cx="4876306" cy="42200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987829" y="847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Relationships Matter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5424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138843"/>
            <a:ext cx="10515600" cy="9342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Who will drive a community vision</a:t>
            </a:r>
            <a:endParaRPr lang="en-AU" b="1" dirty="0"/>
          </a:p>
        </p:txBody>
      </p:sp>
      <p:pic>
        <p:nvPicPr>
          <p:cNvPr id="3" name="Content Placeholder 3" descr="cid:image011.jpg@01D44E7D.0105E8B0"/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36994" y="1983567"/>
            <a:ext cx="4151290" cy="413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41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1068" y="1470719"/>
            <a:ext cx="11687695" cy="599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What is your response to this report?</a:t>
            </a:r>
            <a:endParaRPr lang="en-AU" b="1" dirty="0"/>
          </a:p>
        </p:txBody>
      </p:sp>
      <p:pic>
        <p:nvPicPr>
          <p:cNvPr id="3" name="Content Placeholder 3" descr="cid:image010.jpg@01D44E7D.0105E8B0"/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7170" y="2069869"/>
            <a:ext cx="5693103" cy="41070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22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80505" y="1321724"/>
            <a:ext cx="10515600" cy="90929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Concerns</a:t>
            </a:r>
            <a:endParaRPr lang="en-AU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96391" y="2590396"/>
            <a:ext cx="7599218" cy="2347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DET school Data and disengagement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Violence in schools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Perceptions and attitudes towards refugees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Cultural understanding and capacity to change mindsets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Teacher training and relationship building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67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33004" y="1528907"/>
            <a:ext cx="1193707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DET Data for Hume Government Schools</a:t>
            </a:r>
            <a:endParaRPr lang="en-AU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470393"/>
              </p:ext>
            </p:extLst>
          </p:nvPr>
        </p:nvGraphicFramePr>
        <p:xfrm>
          <a:off x="2485506" y="2535381"/>
          <a:ext cx="7481454" cy="350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0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024683"/>
              </p:ext>
            </p:extLst>
          </p:nvPr>
        </p:nvGraphicFramePr>
        <p:xfrm>
          <a:off x="1602624" y="2191688"/>
          <a:ext cx="8767849" cy="4005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2"/>
          <p:cNvSpPr txBox="1"/>
          <p:nvPr/>
        </p:nvSpPr>
        <p:spPr>
          <a:xfrm>
            <a:off x="9570373" y="2303664"/>
            <a:ext cx="800100" cy="44767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100" b="1" dirty="0">
                <a:solidFill>
                  <a:schemeClr val="accent1">
                    <a:lumMod val="75000"/>
                  </a:schemeClr>
                </a:solidFill>
              </a:rPr>
              <a:t>GRADE</a:t>
            </a:r>
            <a:r>
              <a:rPr lang="en-AU" sz="1100" b="1" baseline="0" dirty="0">
                <a:solidFill>
                  <a:schemeClr val="accent1">
                    <a:lumMod val="75000"/>
                  </a:schemeClr>
                </a:solidFill>
              </a:rPr>
              <a:t> 5</a:t>
            </a:r>
          </a:p>
          <a:p>
            <a:r>
              <a:rPr lang="en-AU" sz="1100" b="1" baseline="0" dirty="0">
                <a:solidFill>
                  <a:schemeClr val="accent2">
                    <a:lumMod val="75000"/>
                  </a:schemeClr>
                </a:solidFill>
              </a:rPr>
              <a:t>GRADE 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004" y="1528907"/>
            <a:ext cx="1193707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DET Data for Hume Government Schools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04079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71698" y="1237659"/>
            <a:ext cx="10515600" cy="9236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School Lead</a:t>
            </a:r>
            <a:endParaRPr lang="en-AU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46265" y="2457391"/>
            <a:ext cx="10515600" cy="3078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Cluster based – best practice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Determine point of need and respond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Responsive to need in the school community – Cool 4 School collaboration between Headspace, HWLLEN, SFYS and Craigieburn feeder schools to Craigieburn Secondary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Parent and Family engagement valued and considered integral to the success of all programs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75203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1312776"/>
            <a:ext cx="10515600" cy="964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Capacity Building</a:t>
            </a:r>
            <a:endParaRPr lang="en-AU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71204" y="2567261"/>
            <a:ext cx="10515600" cy="312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Resources that are responsive to the needs in the middle years space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Transition Net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Shared experience and shared learning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Student Voice as part of policy and planning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Capacity Building relevant to issues highlighted by those working in the middle years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41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9505" y="1271212"/>
            <a:ext cx="11870575" cy="9067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Cultural Diversity and Understanding</a:t>
            </a:r>
            <a:endParaRPr lang="en-AU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0486" y="3034144"/>
            <a:ext cx="8736677" cy="1845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Access to resources translated into relevant languages pertinent to the middle years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Opportunities for the community to come together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Sense of belonging and Pride in Hume</a:t>
            </a:r>
          </a:p>
        </p:txBody>
      </p:sp>
    </p:spTree>
    <p:extLst>
      <p:ext uri="{BB962C8B-B14F-4D97-AF65-F5344CB8AC3E}">
        <p14:creationId xmlns:p14="http://schemas.microsoft.com/office/powerpoint/2010/main" val="70180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9888" y="1986106"/>
            <a:ext cx="10515600" cy="9202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Individuals can have a massive impact</a:t>
            </a:r>
            <a:endParaRPr lang="en-AU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9888" y="2906311"/>
            <a:ext cx="10515600" cy="3020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Informal leaders in our community – who are they and what is the role they play in supporting our young people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Mentors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Experts by “experience”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Importance of relationships with teachers and support staff in schools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Extra-curricular activities and people involved – coaches, team managers, club committees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59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04949" y="9137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Local Government Leadership </a:t>
            </a:r>
            <a:endParaRPr lang="en-AU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13015" y="2773274"/>
            <a:ext cx="10515600" cy="1998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Important for middle years to be included in its own right in strategy and frameworks as the needs of this cohort come with specific and differing needs to those in </a:t>
            </a:r>
            <a:r>
              <a:rPr lang="en-AU" dirty="0" err="1" smtClean="0"/>
              <a:t>‘the</a:t>
            </a:r>
            <a:r>
              <a:rPr lang="en-AU" dirty="0" smtClean="0"/>
              <a:t> early years’ and equally ‘youth’ more broadly speaking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Opportunity with the current 0-24 Framework consultation to ensure that middle years is included</a:t>
            </a:r>
          </a:p>
        </p:txBody>
      </p:sp>
    </p:spTree>
    <p:extLst>
      <p:ext uri="{BB962C8B-B14F-4D97-AF65-F5344CB8AC3E}">
        <p14:creationId xmlns:p14="http://schemas.microsoft.com/office/powerpoint/2010/main" val="36389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04702" y="15455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Issues constantly highlighted in middle years</a:t>
            </a:r>
            <a:endParaRPr lang="en-AU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833255" y="3458095"/>
            <a:ext cx="6053050" cy="1521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Transition from primary to secondary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Quality of teaching and learning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Community involvement and engagement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6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75360" y="1550640"/>
            <a:ext cx="980209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Issues affecting middle years more broadly</a:t>
            </a:r>
            <a:endParaRPr lang="en-AU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487488" y="2876203"/>
            <a:ext cx="2777836" cy="2777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Gender equality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Self-harm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Sleep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Cyberbullying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School Pressure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Mental health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08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237962"/>
            <a:ext cx="10515600" cy="9898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/>
              <a:t>Protective factors</a:t>
            </a:r>
            <a:endParaRPr lang="en-AU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598025" y="2668385"/>
            <a:ext cx="5230091" cy="2436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Support networks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Physical activity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School belonging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Teacher connectedness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 smtClean="0"/>
              <a:t>Family interest in the young person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66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418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</dc:title>
  <dc:creator>Kathryn Fraser</dc:creator>
  <cp:lastModifiedBy>Jenny Bazzano</cp:lastModifiedBy>
  <cp:revision>21</cp:revision>
  <cp:lastPrinted>2018-09-17T03:48:29Z</cp:lastPrinted>
  <dcterms:created xsi:type="dcterms:W3CDTF">2018-09-17T00:26:56Z</dcterms:created>
  <dcterms:modified xsi:type="dcterms:W3CDTF">2018-09-17T04:07:46Z</dcterms:modified>
</cp:coreProperties>
</file>